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9.10.2016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capula" TargetMode="External"/><Relationship Id="rId2" Type="http://schemas.openxmlformats.org/officeDocument/2006/relationships/hyperlink" Target="https://tr.wikipedia.org/wiki/Clavicu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/index.php?title=Musculus_serratus_anteior&amp;action=edit&amp;redlink=1" TargetMode="External"/><Relationship Id="rId5" Type="http://schemas.openxmlformats.org/officeDocument/2006/relationships/hyperlink" Target="https://tr.wikipedia.org/w/index.php?title=Scapulae&amp;action=edit&amp;redlink=1" TargetMode="External"/><Relationship Id="rId4" Type="http://schemas.openxmlformats.org/officeDocument/2006/relationships/hyperlink" Target="https://tr.wikipedia.org/w/index.php?title=Musculus_levator_scapulae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Musculus_trapezius&amp;action=edit&amp;redlink=1" TargetMode="External"/><Relationship Id="rId2" Type="http://schemas.openxmlformats.org/officeDocument/2006/relationships/hyperlink" Target="https://tr.wikipedia.org/wiki/Scapul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500306"/>
            <a:ext cx="7339034" cy="1426028"/>
          </a:xfrm>
        </p:spPr>
        <p:txBody>
          <a:bodyPr>
            <a:noAutofit/>
          </a:bodyPr>
          <a:lstStyle/>
          <a:p>
            <a:r>
              <a:rPr lang="tr-TR" sz="7200" dirty="0" smtClean="0"/>
              <a:t>BOYUN ANATOMİSİ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</a:t>
            </a:r>
            <a:r>
              <a:rPr lang="tr-TR" dirty="0" err="1" smtClean="0"/>
              <a:t>Fleksörleri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M.Rectus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endParaRPr lang="tr-TR" dirty="0" smtClean="0"/>
          </a:p>
          <a:p>
            <a:r>
              <a:rPr lang="tr-TR" dirty="0" err="1" smtClean="0"/>
              <a:t>M.Rectus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r>
              <a:rPr lang="tr-TR" dirty="0" smtClean="0"/>
              <a:t> </a:t>
            </a:r>
            <a:r>
              <a:rPr lang="tr-TR" dirty="0" err="1" smtClean="0"/>
              <a:t>Lateralis</a:t>
            </a:r>
            <a:r>
              <a:rPr lang="tr-TR" dirty="0" smtClean="0"/>
              <a:t>-</a:t>
            </a:r>
            <a:r>
              <a:rPr lang="tr-TR" dirty="0" err="1" smtClean="0"/>
              <a:t>Lat</a:t>
            </a:r>
            <a:r>
              <a:rPr lang="tr-TR" dirty="0" smtClean="0"/>
              <a:t>.</a:t>
            </a:r>
            <a:r>
              <a:rPr lang="tr-TR" dirty="0" err="1" smtClean="0"/>
              <a:t>flex</a:t>
            </a:r>
            <a:endParaRPr lang="tr-TR" dirty="0" smtClean="0"/>
          </a:p>
          <a:p>
            <a:r>
              <a:rPr lang="tr-TR" dirty="0" err="1" smtClean="0"/>
              <a:t>M.Longus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endParaRPr lang="tr-TR" dirty="0" smtClean="0"/>
          </a:p>
          <a:p>
            <a:r>
              <a:rPr lang="tr-TR" dirty="0" err="1" smtClean="0"/>
              <a:t>M.Longus</a:t>
            </a:r>
            <a:r>
              <a:rPr lang="tr-TR" dirty="0" smtClean="0"/>
              <a:t> </a:t>
            </a:r>
            <a:r>
              <a:rPr lang="tr-TR" dirty="0" err="1" smtClean="0"/>
              <a:t>Colli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C-\Desktop\collo-vista-anteriore-muscoli-profo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71500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</a:t>
            </a:r>
            <a:r>
              <a:rPr lang="tr-TR" dirty="0" err="1" smtClean="0"/>
              <a:t>Ekstansörleri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Rectus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endParaRPr lang="tr-TR" dirty="0" smtClean="0"/>
          </a:p>
          <a:p>
            <a:r>
              <a:rPr lang="tr-TR" dirty="0" err="1" smtClean="0"/>
              <a:t>Obliquus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endParaRPr lang="tr-TR" dirty="0" smtClean="0"/>
          </a:p>
          <a:p>
            <a:r>
              <a:rPr lang="tr-TR" dirty="0" err="1" smtClean="0"/>
              <a:t>Splenius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endParaRPr lang="tr-TR" dirty="0" smtClean="0"/>
          </a:p>
          <a:p>
            <a:r>
              <a:rPr lang="tr-TR" dirty="0" err="1" smtClean="0"/>
              <a:t>Longissimus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endParaRPr lang="tr-TR" dirty="0" smtClean="0"/>
          </a:p>
          <a:p>
            <a:r>
              <a:rPr lang="tr-TR" dirty="0" err="1" smtClean="0"/>
              <a:t>Semispinalis</a:t>
            </a:r>
            <a:r>
              <a:rPr lang="tr-TR" dirty="0" smtClean="0"/>
              <a:t> </a:t>
            </a:r>
            <a:r>
              <a:rPr lang="tr-TR" dirty="0" err="1" smtClean="0"/>
              <a:t>Capitis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71604" y="1428736"/>
            <a:ext cx="6998014" cy="4514848"/>
          </a:xfrm>
        </p:spPr>
        <p:txBody>
          <a:bodyPr>
            <a:noAutofit/>
          </a:bodyPr>
          <a:lstStyle/>
          <a:p>
            <a:r>
              <a:rPr lang="tr-TR" sz="2200" dirty="0" err="1" smtClean="0"/>
              <a:t>M.Trapezius</a:t>
            </a:r>
            <a:r>
              <a:rPr lang="tr-TR" sz="2200" dirty="0" smtClean="0"/>
              <a:t>:</a:t>
            </a:r>
          </a:p>
          <a:p>
            <a:r>
              <a:rPr lang="tr-TR" sz="2200" dirty="0" smtClean="0"/>
              <a:t>Üçgen şeklinde bir kastır. En </a:t>
            </a:r>
            <a:r>
              <a:rPr lang="tr-TR" sz="2200" dirty="0" err="1" smtClean="0"/>
              <a:t>yüzeyel</a:t>
            </a:r>
            <a:r>
              <a:rPr lang="tr-TR" sz="2200" dirty="0" smtClean="0"/>
              <a:t> sırt kasıdır. </a:t>
            </a:r>
            <a:r>
              <a:rPr lang="tr-TR" sz="2200" dirty="0" err="1" smtClean="0"/>
              <a:t>Protuberentia</a:t>
            </a:r>
            <a:r>
              <a:rPr lang="tr-TR" sz="2200" dirty="0" smtClean="0"/>
              <a:t> </a:t>
            </a:r>
            <a:r>
              <a:rPr lang="tr-TR" sz="2200" dirty="0" err="1" smtClean="0"/>
              <a:t>occipitalis</a:t>
            </a:r>
            <a:r>
              <a:rPr lang="tr-TR" sz="2200" dirty="0" smtClean="0"/>
              <a:t> </a:t>
            </a:r>
            <a:r>
              <a:rPr lang="tr-TR" sz="2200" dirty="0" err="1" smtClean="0"/>
              <a:t>externa</a:t>
            </a:r>
            <a:r>
              <a:rPr lang="tr-TR" sz="2200" dirty="0" smtClean="0"/>
              <a:t>, lig. </a:t>
            </a:r>
            <a:r>
              <a:rPr lang="tr-TR" sz="2200" dirty="0" err="1" smtClean="0"/>
              <a:t>nuchae</a:t>
            </a:r>
            <a:r>
              <a:rPr lang="tr-TR" sz="2200" dirty="0" smtClean="0"/>
              <a:t>, tüm </a:t>
            </a:r>
            <a:r>
              <a:rPr lang="tr-TR" sz="2200" dirty="0" err="1" smtClean="0"/>
              <a:t>torakal</a:t>
            </a:r>
            <a:r>
              <a:rPr lang="tr-TR" sz="2200" dirty="0" smtClean="0"/>
              <a:t> </a:t>
            </a:r>
            <a:r>
              <a:rPr lang="tr-TR" sz="2200" dirty="0" err="1" smtClean="0"/>
              <a:t>vertebraların</a:t>
            </a:r>
            <a:r>
              <a:rPr lang="tr-TR" sz="2200" dirty="0" smtClean="0"/>
              <a:t> </a:t>
            </a:r>
            <a:r>
              <a:rPr lang="tr-TR" sz="2200" dirty="0" err="1" smtClean="0"/>
              <a:t>proc</a:t>
            </a:r>
            <a:r>
              <a:rPr lang="tr-TR" sz="2200" dirty="0" smtClean="0"/>
              <a:t>. </a:t>
            </a:r>
            <a:r>
              <a:rPr lang="tr-TR" sz="2200" dirty="0" err="1" smtClean="0"/>
              <a:t>spinos</a:t>
            </a:r>
            <a:r>
              <a:rPr lang="tr-TR" sz="2200" dirty="0" smtClean="0"/>
              <a:t> usları ve lig. </a:t>
            </a:r>
            <a:r>
              <a:rPr lang="tr-TR" sz="2200" dirty="0" err="1" smtClean="0"/>
              <a:t>supraspinaleden</a:t>
            </a:r>
            <a:r>
              <a:rPr lang="tr-TR" sz="2200" dirty="0" smtClean="0"/>
              <a:t> başlar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 </a:t>
            </a:r>
            <a:r>
              <a:rPr lang="tr-TR" sz="2200" dirty="0" smtClean="0"/>
              <a:t>Üst parçasının lifleri </a:t>
            </a:r>
            <a:r>
              <a:rPr lang="tr-TR" sz="2200" dirty="0" err="1" smtClean="0">
                <a:hlinkClick r:id="rId2" tooltip="Clavicula"/>
              </a:rPr>
              <a:t>clavicula</a:t>
            </a:r>
            <a:r>
              <a:rPr lang="tr-TR" sz="2200" dirty="0" err="1" smtClean="0"/>
              <a:t>'nın</a:t>
            </a:r>
            <a:r>
              <a:rPr lang="tr-TR" sz="2200" dirty="0" smtClean="0"/>
              <a:t> </a:t>
            </a:r>
            <a:r>
              <a:rPr lang="tr-TR" sz="2200" dirty="0" err="1" smtClean="0"/>
              <a:t>lateral</a:t>
            </a:r>
            <a:r>
              <a:rPr lang="tr-TR" sz="2200" dirty="0" smtClean="0"/>
              <a:t> 1/3'üne; orta parçasının lifleri, </a:t>
            </a:r>
            <a:r>
              <a:rPr lang="tr-TR" sz="2200" dirty="0" err="1" smtClean="0"/>
              <a:t>acromiona</a:t>
            </a:r>
            <a:r>
              <a:rPr lang="tr-TR" sz="2200" dirty="0" smtClean="0"/>
              <a:t>; alt parçasının lifleri ise </a:t>
            </a:r>
            <a:r>
              <a:rPr lang="tr-TR" sz="2200" dirty="0" err="1" smtClean="0"/>
              <a:t>spina</a:t>
            </a:r>
            <a:r>
              <a:rPr lang="tr-TR" sz="2200" dirty="0" smtClean="0"/>
              <a:t> </a:t>
            </a:r>
            <a:r>
              <a:rPr lang="tr-TR" sz="2200" dirty="0" err="1" smtClean="0">
                <a:hlinkClick r:id="rId3" tooltip="Scapula"/>
              </a:rPr>
              <a:t>scapula</a:t>
            </a:r>
            <a:r>
              <a:rPr lang="tr-TR" sz="2200" dirty="0" err="1" smtClean="0"/>
              <a:t>'nın</a:t>
            </a:r>
            <a:r>
              <a:rPr lang="tr-TR" sz="2200" dirty="0" smtClean="0"/>
              <a:t> </a:t>
            </a:r>
            <a:r>
              <a:rPr lang="tr-TR" sz="2200" dirty="0" err="1" smtClean="0"/>
              <a:t>medial</a:t>
            </a:r>
            <a:r>
              <a:rPr lang="tr-TR" sz="2200" dirty="0" smtClean="0"/>
              <a:t> ucundaki üçgen şeklinde olan </a:t>
            </a:r>
            <a:r>
              <a:rPr lang="tr-TR" sz="2200" dirty="0" err="1" smtClean="0"/>
              <a:t>trigonun</a:t>
            </a:r>
            <a:r>
              <a:rPr lang="tr-TR" sz="2200" dirty="0" smtClean="0"/>
              <a:t> </a:t>
            </a:r>
            <a:r>
              <a:rPr lang="tr-TR" sz="2200" dirty="0" err="1" smtClean="0"/>
              <a:t>spinae</a:t>
            </a:r>
            <a:r>
              <a:rPr lang="tr-TR" sz="2200" dirty="0" smtClean="0"/>
              <a:t> </a:t>
            </a:r>
            <a:r>
              <a:rPr lang="tr-TR" sz="2200" dirty="0" err="1" smtClean="0"/>
              <a:t>scapulae'ya</a:t>
            </a:r>
            <a:r>
              <a:rPr lang="tr-TR" sz="2200" dirty="0" smtClean="0"/>
              <a:t> tutunur. Üste lifleri </a:t>
            </a:r>
            <a:r>
              <a:rPr lang="tr-TR" sz="2200" dirty="0" err="1" smtClean="0">
                <a:hlinkClick r:id="rId4" tooltip="Musculus levator scapulae (sayfa mevcut değil)"/>
              </a:rPr>
              <a:t>Musculus</a:t>
            </a:r>
            <a:r>
              <a:rPr lang="tr-TR" sz="2200" dirty="0" smtClean="0">
                <a:hlinkClick r:id="rId4" tooltip="Musculus levator scapulae (sayfa mevcut değil)"/>
              </a:rPr>
              <a:t> </a:t>
            </a:r>
            <a:r>
              <a:rPr lang="tr-TR" sz="2200" dirty="0" err="1" smtClean="0">
                <a:hlinkClick r:id="rId4" tooltip="Musculus levator scapulae (sayfa mevcut değil)"/>
              </a:rPr>
              <a:t>levator</a:t>
            </a:r>
            <a:r>
              <a:rPr lang="tr-TR" sz="2200" dirty="0" smtClean="0">
                <a:hlinkClick r:id="rId4" tooltip="Musculus levator scapulae (sayfa mevcut değil)"/>
              </a:rPr>
              <a:t> </a:t>
            </a:r>
            <a:r>
              <a:rPr lang="tr-TR" sz="2200" dirty="0" err="1" smtClean="0">
                <a:hlinkClick r:id="rId4" tooltip="Musculus levator scapulae (sayfa mevcut değil)"/>
              </a:rPr>
              <a:t>scapulae</a:t>
            </a:r>
            <a:r>
              <a:rPr lang="tr-TR" sz="2200" dirty="0" smtClean="0"/>
              <a:t> ile birlikte </a:t>
            </a:r>
            <a:r>
              <a:rPr lang="tr-TR" sz="2200" dirty="0" err="1" smtClean="0"/>
              <a:t>scapulanın</a:t>
            </a:r>
            <a:r>
              <a:rPr lang="tr-TR" sz="2200" dirty="0" smtClean="0"/>
              <a:t> yukarı kaldırılmasını sağlar ve omzun çökmesini engeller. Orta parçası, </a:t>
            </a:r>
            <a:r>
              <a:rPr lang="tr-TR" sz="2200" dirty="0" err="1" smtClean="0"/>
              <a:t>rhomboid</a:t>
            </a:r>
            <a:r>
              <a:rPr lang="tr-TR" sz="2200" dirty="0" smtClean="0"/>
              <a:t> </a:t>
            </a:r>
            <a:r>
              <a:rPr lang="tr-TR" sz="2200" dirty="0" smtClean="0"/>
              <a:t>kaslarla </a:t>
            </a:r>
            <a:r>
              <a:rPr lang="tr-TR" sz="2200" dirty="0" smtClean="0"/>
              <a:t>birlikte </a:t>
            </a:r>
            <a:r>
              <a:rPr lang="tr-TR" sz="2200" dirty="0" err="1" smtClean="0">
                <a:hlinkClick r:id="rId5" tooltip="Scapulae (sayfa mevcut değil)"/>
              </a:rPr>
              <a:t>scapulanın</a:t>
            </a:r>
            <a:r>
              <a:rPr lang="tr-TR" sz="2200" dirty="0" smtClean="0"/>
              <a:t> orta hatta yaklaştırılmasında görev alır. Alt parçası ise kolun </a:t>
            </a:r>
            <a:r>
              <a:rPr lang="tr-TR" sz="2200" dirty="0" err="1" smtClean="0"/>
              <a:t>hiperabdusiyonunda</a:t>
            </a:r>
            <a:r>
              <a:rPr lang="tr-TR" sz="2200" dirty="0" smtClean="0"/>
              <a:t> </a:t>
            </a:r>
            <a:r>
              <a:rPr lang="tr-TR" sz="2200" dirty="0" err="1" smtClean="0">
                <a:hlinkClick r:id="rId6" tooltip="Musculus serratus anteior (sayfa mevcut değil)"/>
              </a:rPr>
              <a:t>Musculus</a:t>
            </a:r>
            <a:r>
              <a:rPr lang="tr-TR" sz="2200" dirty="0" smtClean="0">
                <a:hlinkClick r:id="rId6" tooltip="Musculus serratus anteior (sayfa mevcut değil)"/>
              </a:rPr>
              <a:t> </a:t>
            </a:r>
            <a:r>
              <a:rPr lang="tr-TR" sz="2200" dirty="0" err="1" smtClean="0">
                <a:hlinkClick r:id="rId6" tooltip="Musculus serratus anteior (sayfa mevcut değil)"/>
              </a:rPr>
              <a:t>serratus</a:t>
            </a:r>
            <a:r>
              <a:rPr lang="tr-TR" sz="2200" dirty="0" smtClean="0">
                <a:hlinkClick r:id="rId6" tooltip="Musculus serratus anteior (sayfa mevcut değil)"/>
              </a:rPr>
              <a:t> </a:t>
            </a:r>
            <a:r>
              <a:rPr lang="tr-TR" sz="2200" dirty="0" err="1" smtClean="0">
                <a:hlinkClick r:id="rId6" tooltip="Musculus serratus anteior (sayfa mevcut değil)"/>
              </a:rPr>
              <a:t>anteior</a:t>
            </a:r>
            <a:r>
              <a:rPr lang="tr-TR" sz="2200" dirty="0" err="1" smtClean="0"/>
              <a:t>'a</a:t>
            </a:r>
            <a:r>
              <a:rPr lang="tr-TR" sz="2200" dirty="0" smtClean="0"/>
              <a:t> yardım </a:t>
            </a:r>
            <a:r>
              <a:rPr lang="tr-TR" sz="2200" dirty="0" smtClean="0"/>
              <a:t>eder.</a:t>
            </a:r>
            <a:r>
              <a:rPr lang="tr-TR" sz="2200" dirty="0" smtClean="0"/>
              <a:t> </a:t>
            </a:r>
            <a:r>
              <a:rPr lang="tr-TR" sz="2200" dirty="0" smtClean="0"/>
              <a:t>Siniri:N.</a:t>
            </a:r>
            <a:r>
              <a:rPr lang="tr-TR" sz="2200" dirty="0" err="1" smtClean="0"/>
              <a:t>Accesorius’tur</a:t>
            </a:r>
            <a:r>
              <a:rPr lang="tr-TR" sz="2200" dirty="0" smtClean="0"/>
              <a:t>.</a:t>
            </a:r>
          </a:p>
          <a:p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M.Levator</a:t>
            </a:r>
            <a:r>
              <a:rPr lang="tr-TR" dirty="0" smtClean="0"/>
              <a:t> </a:t>
            </a:r>
            <a:r>
              <a:rPr lang="tr-TR" dirty="0" err="1" smtClean="0"/>
              <a:t>Scapula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Musculus</a:t>
            </a:r>
            <a:r>
              <a:rPr lang="tr-TR" dirty="0" smtClean="0"/>
              <a:t> </a:t>
            </a:r>
            <a:r>
              <a:rPr lang="tr-TR" dirty="0" err="1" smtClean="0"/>
              <a:t>trapeziusun</a:t>
            </a:r>
            <a:r>
              <a:rPr lang="tr-TR" dirty="0" smtClean="0"/>
              <a:t> altında yer alır. C1-C4 </a:t>
            </a:r>
            <a:r>
              <a:rPr lang="tr-TR" dirty="0" err="1" smtClean="0"/>
              <a:t>vertebraların</a:t>
            </a:r>
            <a:r>
              <a:rPr lang="tr-TR" dirty="0" smtClean="0"/>
              <a:t> </a:t>
            </a:r>
            <a:r>
              <a:rPr lang="tr-TR" dirty="0" err="1" smtClean="0"/>
              <a:t>proc</a:t>
            </a:r>
            <a:r>
              <a:rPr lang="tr-TR" dirty="0" smtClean="0"/>
              <a:t>. </a:t>
            </a:r>
            <a:r>
              <a:rPr lang="tr-TR" dirty="0" err="1" smtClean="0"/>
              <a:t>spinosuslarndan</a:t>
            </a:r>
            <a:r>
              <a:rPr lang="tr-TR" dirty="0" smtClean="0"/>
              <a:t> başlar. </a:t>
            </a:r>
            <a:r>
              <a:rPr lang="tr-TR" dirty="0" err="1" smtClean="0">
                <a:hlinkClick r:id="rId2" tooltip="Scapula"/>
              </a:rPr>
              <a:t>scapula</a:t>
            </a:r>
            <a:r>
              <a:rPr lang="tr-TR" dirty="0" err="1" smtClean="0"/>
              <a:t>'nın</a:t>
            </a:r>
            <a:r>
              <a:rPr lang="tr-TR" dirty="0" smtClean="0"/>
              <a:t> </a:t>
            </a:r>
            <a:r>
              <a:rPr lang="tr-TR" dirty="0" err="1" smtClean="0"/>
              <a:t>margo</a:t>
            </a:r>
            <a:r>
              <a:rPr lang="tr-TR" dirty="0" smtClean="0"/>
              <a:t> </a:t>
            </a:r>
            <a:r>
              <a:rPr lang="tr-TR" dirty="0" err="1" smtClean="0"/>
              <a:t>medialisinin</a:t>
            </a:r>
            <a:r>
              <a:rPr lang="tr-TR" dirty="0" smtClean="0"/>
              <a:t> üst kısmında </a:t>
            </a:r>
            <a:r>
              <a:rPr lang="tr-TR" dirty="0" smtClean="0"/>
              <a:t>sonlanır</a:t>
            </a:r>
            <a:r>
              <a:rPr lang="tr-TR" dirty="0" smtClean="0"/>
              <a:t>. Omuz üzerinde yük taşırken omzun çökmesini önlemede </a:t>
            </a:r>
            <a:r>
              <a:rPr lang="tr-TR" dirty="0" err="1" smtClean="0">
                <a:hlinkClick r:id="rId3" tooltip="Musculus trapezius (sayfa mevcut değil)"/>
              </a:rPr>
              <a:t>Musculus</a:t>
            </a:r>
            <a:r>
              <a:rPr lang="tr-TR" dirty="0" smtClean="0">
                <a:hlinkClick r:id="rId3" tooltip="Musculus trapezius (sayfa mevcut değil)"/>
              </a:rPr>
              <a:t> </a:t>
            </a:r>
            <a:r>
              <a:rPr lang="tr-TR" dirty="0" err="1" smtClean="0">
                <a:hlinkClick r:id="rId3" tooltip="Musculus trapezius (sayfa mevcut değil)"/>
              </a:rPr>
              <a:t>trapezius</a:t>
            </a:r>
            <a:r>
              <a:rPr lang="tr-TR" dirty="0" err="1" smtClean="0"/>
              <a:t>'a</a:t>
            </a:r>
            <a:r>
              <a:rPr lang="tr-TR" dirty="0" smtClean="0"/>
              <a:t> yardım eder.Omuz sabitken boyna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fleksiyon</a:t>
            </a:r>
            <a:r>
              <a:rPr lang="tr-TR" dirty="0" smtClean="0"/>
              <a:t> yaptırır. </a:t>
            </a: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accessorius</a:t>
            </a:r>
            <a:r>
              <a:rPr lang="tr-TR" dirty="0" smtClean="0"/>
              <a:t> boyun üçgeninde bu kasın üzerinden geçer. </a:t>
            </a: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dorsalis</a:t>
            </a:r>
            <a:r>
              <a:rPr lang="tr-TR" dirty="0" smtClean="0"/>
              <a:t> </a:t>
            </a:r>
            <a:r>
              <a:rPr lang="tr-TR" dirty="0" err="1" smtClean="0"/>
              <a:t>scapulae</a:t>
            </a:r>
            <a:r>
              <a:rPr lang="tr-TR" dirty="0" smtClean="0"/>
              <a:t> tarafından uyarılır.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Sinir Yapısı: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Sinirler:8 tanedir.Birincisi </a:t>
            </a: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Occipitale</a:t>
            </a:r>
            <a:r>
              <a:rPr lang="tr-TR" dirty="0" smtClean="0"/>
              <a:t> ile Atlas arasından, sekizinci ise yedinci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ile birinci </a:t>
            </a:r>
            <a:r>
              <a:rPr lang="tr-TR" dirty="0" err="1" smtClean="0"/>
              <a:t>torakal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arasından geçer.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Pleksus</a:t>
            </a:r>
            <a:r>
              <a:rPr lang="tr-TR" dirty="0" smtClean="0"/>
              <a:t>: C1-4 arasındaki ilk 4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sinir birleşerek oluşur.</a:t>
            </a:r>
          </a:p>
          <a:p>
            <a:r>
              <a:rPr lang="tr-TR" dirty="0" err="1" smtClean="0"/>
              <a:t>Brakial</a:t>
            </a:r>
            <a:r>
              <a:rPr lang="tr-TR" dirty="0" smtClean="0"/>
              <a:t> </a:t>
            </a:r>
            <a:r>
              <a:rPr lang="tr-TR" dirty="0" err="1" smtClean="0"/>
              <a:t>Pleksus</a:t>
            </a:r>
            <a:r>
              <a:rPr lang="tr-TR" dirty="0" smtClean="0"/>
              <a:t>: C5-T1arasındaki sinirler birleşerek oluşturur.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PC-\Desktop\650px-Cervical_plex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6143668" cy="3214686"/>
          </a:xfrm>
          <a:prstGeom prst="rect">
            <a:avLst/>
          </a:prstGeom>
          <a:noFill/>
        </p:spPr>
      </p:pic>
      <p:pic>
        <p:nvPicPr>
          <p:cNvPr id="5123" name="Picture 3" descr="C:\Users\PC-\Desktop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795265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PC-\Desktop\6257_segmenter_og_dermatomer_50x70_cm_lamineret_eanato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PC-\Desktop\dermaton sin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C-\Desktop\cabeca-pescoco-vista-anterior-musculos-vasos-sanguineos-e-nervos-profun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9144000" cy="800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Kemik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Boyun, baş ile </a:t>
            </a:r>
            <a:r>
              <a:rPr lang="tr-TR" dirty="0" smtClean="0"/>
              <a:t>vücut </a:t>
            </a:r>
            <a:r>
              <a:rPr lang="tr-TR" dirty="0" smtClean="0"/>
              <a:t>arasındaki bağlantıyı sağlar. Boyun başımızı destekler ve dengeli pozisyonda tutar. Başın birçok yöne rahat hareket etmesini sağlar</a:t>
            </a:r>
            <a:r>
              <a:rPr lang="tr-TR" dirty="0" smtClean="0"/>
              <a:t>.	</a:t>
            </a:r>
          </a:p>
          <a:p>
            <a:r>
              <a:rPr lang="tr-TR" dirty="0" smtClean="0"/>
              <a:t> </a:t>
            </a:r>
            <a:r>
              <a:rPr lang="tr-TR" dirty="0" smtClean="0"/>
              <a:t>Boyun 7 adet boyun omurundan oluşur. Bu omurlardan en üst ikisi farklılaşarak kafatası kemiğine tutunmasını sağlar.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PC-\Desktop\hals-ruckansicht-muskeln-blutgefasse-und-tiefe-nerv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80"/>
            <a:ext cx="9144000" cy="885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Boyun omurları arasında </a:t>
            </a:r>
            <a:r>
              <a:rPr lang="tr-TR" dirty="0" err="1" smtClean="0"/>
              <a:t>intervertebral</a:t>
            </a:r>
            <a:r>
              <a:rPr lang="tr-TR" dirty="0" smtClean="0"/>
              <a:t> diskler bulunur. Diskler aslında omurların birbirine sürtünmesini engelleyen jöle kıvamında yastıkçıklardır. Disklerin görevi üzerine düşen yük miktarını dengeli olarak alt seviyelere </a:t>
            </a:r>
            <a:r>
              <a:rPr lang="tr-TR" dirty="0" smtClean="0"/>
              <a:t>iletmektir.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PC-\Desktop\anatomi-omurlar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429928"/>
            <a:ext cx="7637492" cy="578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PC-\Desktop\vertebr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5500726" cy="4500594"/>
          </a:xfrm>
          <a:prstGeom prst="rect">
            <a:avLst/>
          </a:prstGeom>
          <a:noFill/>
        </p:spPr>
      </p:pic>
      <p:pic>
        <p:nvPicPr>
          <p:cNvPr id="2051" name="Picture 3" descr="C:\Users\PC-\Desktop\513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85860"/>
            <a:ext cx="304800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6851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Atlas </a:t>
            </a:r>
            <a:r>
              <a:rPr lang="tr-TR" dirty="0" smtClean="0"/>
              <a:t>:En </a:t>
            </a:r>
            <a:r>
              <a:rPr lang="tr-TR" dirty="0" smtClean="0"/>
              <a:t>önemli özelliği gövdesinin ve </a:t>
            </a:r>
            <a:r>
              <a:rPr lang="tr-TR" dirty="0" err="1" smtClean="0"/>
              <a:t>spinal</a:t>
            </a:r>
            <a:r>
              <a:rPr lang="tr-TR" dirty="0" smtClean="0"/>
              <a:t> çıkıntısının olmamasıdır. Buna karşılık atlasın yan çıkıntıları (massa </a:t>
            </a:r>
            <a:r>
              <a:rPr lang="tr-TR" dirty="0" err="1" smtClean="0"/>
              <a:t>lateralis</a:t>
            </a:r>
            <a:r>
              <a:rPr lang="tr-TR" dirty="0" smtClean="0"/>
              <a:t>) iyi gelişmiştir. Burada </a:t>
            </a:r>
            <a:r>
              <a:rPr lang="tr-TR" dirty="0" err="1" smtClean="0"/>
              <a:t>occipital</a:t>
            </a:r>
            <a:r>
              <a:rPr lang="tr-TR" dirty="0" smtClean="0"/>
              <a:t> kemikle eklem yapan eklem yüzleri (</a:t>
            </a:r>
            <a:r>
              <a:rPr lang="tr-TR" dirty="0" err="1" smtClean="0"/>
              <a:t>facies</a:t>
            </a:r>
            <a:r>
              <a:rPr lang="tr-TR" dirty="0" smtClean="0"/>
              <a:t> </a:t>
            </a:r>
            <a:r>
              <a:rPr lang="tr-TR" dirty="0" err="1" smtClean="0"/>
              <a:t>articularis</a:t>
            </a:r>
            <a:r>
              <a:rPr lang="tr-TR" dirty="0" smtClean="0"/>
              <a:t> </a:t>
            </a:r>
            <a:r>
              <a:rPr lang="tr-TR" dirty="0" err="1" smtClean="0"/>
              <a:t>superior</a:t>
            </a:r>
            <a:r>
              <a:rPr lang="tr-TR" dirty="0" smtClean="0"/>
              <a:t>) bulunur.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Atlasın ön kavsinin (</a:t>
            </a:r>
            <a:r>
              <a:rPr lang="tr-TR" dirty="0" err="1" smtClean="0"/>
              <a:t>arcus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) arka yüzünde bulunan eklem yüzü </a:t>
            </a:r>
            <a:r>
              <a:rPr lang="tr-TR" dirty="0" err="1" smtClean="0"/>
              <a:t>dens</a:t>
            </a:r>
            <a:r>
              <a:rPr lang="tr-TR" dirty="0" smtClean="0"/>
              <a:t> </a:t>
            </a:r>
            <a:r>
              <a:rPr lang="tr-TR" dirty="0" err="1" smtClean="0"/>
              <a:t>axis</a:t>
            </a:r>
            <a:r>
              <a:rPr lang="tr-TR" dirty="0" smtClean="0"/>
              <a:t> ile eklem yapar.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Axis</a:t>
            </a:r>
            <a:r>
              <a:rPr lang="tr-TR" dirty="0" smtClean="0"/>
              <a:t> </a:t>
            </a:r>
            <a:r>
              <a:rPr lang="tr-TR" dirty="0" smtClean="0"/>
              <a:t>:Bu </a:t>
            </a:r>
            <a:r>
              <a:rPr lang="tr-TR" dirty="0" smtClean="0"/>
              <a:t>omurun en önemli özelliği gövdesinden yukarı doğru uzanan </a:t>
            </a:r>
            <a:r>
              <a:rPr lang="tr-TR" dirty="0" err="1" smtClean="0"/>
              <a:t>dens</a:t>
            </a:r>
            <a:r>
              <a:rPr lang="tr-TR" dirty="0" smtClean="0"/>
              <a:t> </a:t>
            </a:r>
            <a:r>
              <a:rPr lang="tr-TR" dirty="0" err="1" smtClean="0"/>
              <a:t>axis</a:t>
            </a:r>
            <a:r>
              <a:rPr lang="tr-TR" dirty="0" smtClean="0"/>
              <a:t> denilen çıkıntısının bulunmasıdır. Bu çıkıntı atlasın ön kavsi ile eklem yapar. </a:t>
            </a:r>
            <a:endParaRPr lang="tr-TR" dirty="0" smtClean="0"/>
          </a:p>
          <a:p>
            <a:r>
              <a:rPr lang="tr-TR" dirty="0" err="1" smtClean="0"/>
              <a:t>Vertebrae</a:t>
            </a:r>
            <a:r>
              <a:rPr lang="tr-TR" dirty="0" smtClean="0"/>
              <a:t> </a:t>
            </a:r>
            <a:r>
              <a:rPr lang="tr-TR" dirty="0" err="1" smtClean="0"/>
              <a:t>prominens</a:t>
            </a:r>
            <a:r>
              <a:rPr lang="tr-TR" dirty="0" smtClean="0"/>
              <a:t> (VII. boyun omuru): </a:t>
            </a:r>
            <a:r>
              <a:rPr lang="tr-TR" dirty="0" err="1" smtClean="0"/>
              <a:t>Spinal</a:t>
            </a:r>
            <a:r>
              <a:rPr lang="tr-TR" dirty="0" smtClean="0"/>
              <a:t> çıkıntısı çatalsız ve uzundur. Bu yüzden canlıda deri altında kolaylıkla hissedilir.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MSCM: Tek taraflı kasıldığında baş ve boynu aynı tarafa eğer.çift taraflı kasıldığında başı dik tutar. </a:t>
            </a:r>
          </a:p>
          <a:p>
            <a:r>
              <a:rPr lang="tr-TR" dirty="0" err="1" smtClean="0"/>
              <a:t>Origo</a:t>
            </a:r>
            <a:r>
              <a:rPr lang="tr-TR" dirty="0" smtClean="0"/>
              <a:t>:</a:t>
            </a:r>
            <a:r>
              <a:rPr lang="tr-TR" dirty="0" err="1" smtClean="0"/>
              <a:t>Manibrium</a:t>
            </a:r>
            <a:r>
              <a:rPr lang="tr-TR" dirty="0" smtClean="0"/>
              <a:t> </a:t>
            </a:r>
            <a:r>
              <a:rPr lang="tr-TR" dirty="0" err="1" smtClean="0"/>
              <a:t>sterni</a:t>
            </a:r>
            <a:r>
              <a:rPr lang="tr-TR" dirty="0" smtClean="0"/>
              <a:t> ve </a:t>
            </a:r>
            <a:r>
              <a:rPr lang="tr-TR" dirty="0" err="1" smtClean="0"/>
              <a:t>clavicula’nın</a:t>
            </a:r>
            <a:r>
              <a:rPr lang="tr-TR" dirty="0" smtClean="0"/>
              <a:t> 1/3 iç </a:t>
            </a:r>
            <a:r>
              <a:rPr lang="tr-TR" dirty="0" smtClean="0"/>
              <a:t>bölüm</a:t>
            </a:r>
          </a:p>
          <a:p>
            <a:r>
              <a:rPr lang="tr-TR" dirty="0" err="1" smtClean="0"/>
              <a:t>İnsersiyo</a:t>
            </a:r>
            <a:r>
              <a:rPr lang="tr-TR" dirty="0" smtClean="0"/>
              <a:t>:</a:t>
            </a:r>
            <a:r>
              <a:rPr lang="tr-TR" dirty="0" err="1" smtClean="0"/>
              <a:t>Proc</a:t>
            </a:r>
            <a:r>
              <a:rPr lang="tr-TR" dirty="0" smtClean="0"/>
              <a:t>.</a:t>
            </a:r>
            <a:r>
              <a:rPr lang="tr-TR" dirty="0" err="1" smtClean="0"/>
              <a:t>masteideus</a:t>
            </a:r>
            <a:r>
              <a:rPr lang="tr-TR" dirty="0" smtClean="0"/>
              <a:t> ve </a:t>
            </a:r>
            <a:r>
              <a:rPr lang="tr-TR" dirty="0" err="1" smtClean="0"/>
              <a:t>linea</a:t>
            </a:r>
            <a:r>
              <a:rPr lang="tr-TR" dirty="0" smtClean="0"/>
              <a:t> </a:t>
            </a:r>
            <a:r>
              <a:rPr lang="tr-TR" dirty="0" err="1" smtClean="0"/>
              <a:t>nuchea</a:t>
            </a:r>
            <a:r>
              <a:rPr lang="tr-TR" dirty="0" smtClean="0"/>
              <a:t> </a:t>
            </a:r>
            <a:r>
              <a:rPr lang="tr-TR" dirty="0" err="1" smtClean="0"/>
              <a:t>superior</a:t>
            </a:r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 smtClean="0"/>
              <a:t>Siniri: N </a:t>
            </a:r>
            <a:r>
              <a:rPr lang="tr-TR" dirty="0" smtClean="0"/>
              <a:t>.</a:t>
            </a:r>
            <a:r>
              <a:rPr lang="tr-TR" dirty="0" err="1" smtClean="0"/>
              <a:t>accessorius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PC-\Desktop\boyun-yandan-gorunum-yuzeysel-kas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715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324</Words>
  <PresentationFormat>Ekran Gösterisi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Gündönümü</vt:lpstr>
      <vt:lpstr>BOYUN ANATOMİSİ</vt:lpstr>
      <vt:lpstr>Kemik Yapısı</vt:lpstr>
      <vt:lpstr>Slayt 3</vt:lpstr>
      <vt:lpstr>Slayt 4</vt:lpstr>
      <vt:lpstr>Slayt 5</vt:lpstr>
      <vt:lpstr>Slayt 6</vt:lpstr>
      <vt:lpstr>Slayt 7</vt:lpstr>
      <vt:lpstr>Kas Yapısı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BOYUN ANATOMİSİ</dc:title>
  <dc:creator>PC-</dc:creator>
  <cp:lastModifiedBy>PC-</cp:lastModifiedBy>
  <cp:revision>18</cp:revision>
  <dcterms:created xsi:type="dcterms:W3CDTF">2016-10-09T11:20:52Z</dcterms:created>
  <dcterms:modified xsi:type="dcterms:W3CDTF">2016-10-09T15:39:04Z</dcterms:modified>
</cp:coreProperties>
</file>